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57" r:id="rId4"/>
    <p:sldId id="258" r:id="rId5"/>
    <p:sldId id="259" r:id="rId6"/>
    <p:sldId id="310" r:id="rId7"/>
    <p:sldId id="263" r:id="rId8"/>
    <p:sldId id="296" r:id="rId9"/>
    <p:sldId id="311" r:id="rId10"/>
    <p:sldId id="312" r:id="rId11"/>
    <p:sldId id="288" r:id="rId12"/>
    <p:sldId id="291" r:id="rId13"/>
    <p:sldId id="260" r:id="rId14"/>
    <p:sldId id="317" r:id="rId15"/>
    <p:sldId id="264" r:id="rId16"/>
    <p:sldId id="265" r:id="rId17"/>
    <p:sldId id="313" r:id="rId18"/>
    <p:sldId id="314" r:id="rId19"/>
    <p:sldId id="315" r:id="rId20"/>
    <p:sldId id="316" r:id="rId21"/>
    <p:sldId id="289" r:id="rId22"/>
    <p:sldId id="274" r:id="rId23"/>
    <p:sldId id="286" r:id="rId24"/>
    <p:sldId id="318" r:id="rId25"/>
    <p:sldId id="276" r:id="rId26"/>
    <p:sldId id="277" r:id="rId27"/>
    <p:sldId id="281" r:id="rId28"/>
    <p:sldId id="319" r:id="rId29"/>
    <p:sldId id="282" r:id="rId30"/>
    <p:sldId id="320" r:id="rId31"/>
    <p:sldId id="283" r:id="rId32"/>
    <p:sldId id="285" r:id="rId33"/>
    <p:sldId id="321" r:id="rId34"/>
    <p:sldId id="322" r:id="rId35"/>
    <p:sldId id="290" r:id="rId3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B25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1" autoAdjust="0"/>
    <p:restoredTop sz="94660"/>
  </p:normalViewPr>
  <p:slideViewPr>
    <p:cSldViewPr>
      <p:cViewPr varScale="1">
        <p:scale>
          <a:sx n="87" d="100"/>
          <a:sy n="87" d="100"/>
        </p:scale>
        <p:origin x="125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ebruikersgegevens\toplu\Documents\LOP%20GB\OA\2014-2015\BO\12-13%20lln%20afk%20uit%20GB%20in%20BuS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GKO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  <c:pt idx="12">
                  <c:v>2016-2017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1048</c:v>
                </c:pt>
                <c:pt idx="1">
                  <c:v>1055</c:v>
                </c:pt>
                <c:pt idx="2">
                  <c:v>1058</c:v>
                </c:pt>
                <c:pt idx="3">
                  <c:v>1051</c:v>
                </c:pt>
                <c:pt idx="4">
                  <c:v>1082</c:v>
                </c:pt>
                <c:pt idx="5">
                  <c:v>1109</c:v>
                </c:pt>
                <c:pt idx="6">
                  <c:v>1136</c:v>
                </c:pt>
                <c:pt idx="7">
                  <c:v>1196</c:v>
                </c:pt>
                <c:pt idx="8">
                  <c:v>1214</c:v>
                </c:pt>
                <c:pt idx="9">
                  <c:v>1225</c:v>
                </c:pt>
                <c:pt idx="10">
                  <c:v>1224</c:v>
                </c:pt>
                <c:pt idx="11">
                  <c:v>1190</c:v>
                </c:pt>
                <c:pt idx="12">
                  <c:v>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F-4DF2-8D0E-F7F54F3D612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 BKO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  <c:pt idx="12">
                  <c:v>2016-2017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43</c:v>
                </c:pt>
                <c:pt idx="1">
                  <c:v>34</c:v>
                </c:pt>
                <c:pt idx="2">
                  <c:v>45</c:v>
                </c:pt>
                <c:pt idx="3">
                  <c:v>38</c:v>
                </c:pt>
                <c:pt idx="4">
                  <c:v>33</c:v>
                </c:pt>
                <c:pt idx="5">
                  <c:v>34</c:v>
                </c:pt>
                <c:pt idx="6">
                  <c:v>37</c:v>
                </c:pt>
                <c:pt idx="7">
                  <c:v>31</c:v>
                </c:pt>
                <c:pt idx="8">
                  <c:v>29</c:v>
                </c:pt>
                <c:pt idx="9">
                  <c:v>30</c:v>
                </c:pt>
                <c:pt idx="10">
                  <c:v>21</c:v>
                </c:pt>
                <c:pt idx="11">
                  <c:v>26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4F-4DF2-8D0E-F7F54F3D612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GLO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  <c:pt idx="12">
                  <c:v>2016-2017</c:v>
                </c:pt>
              </c:strCache>
            </c:strRef>
          </c:cat>
          <c:val>
            <c:numRef>
              <c:f>Blad1!$D$2:$D$14</c:f>
              <c:numCache>
                <c:formatCode>General</c:formatCode>
                <c:ptCount val="13"/>
                <c:pt idx="0">
                  <c:v>2009</c:v>
                </c:pt>
                <c:pt idx="1">
                  <c:v>1979</c:v>
                </c:pt>
                <c:pt idx="2">
                  <c:v>1930</c:v>
                </c:pt>
                <c:pt idx="3">
                  <c:v>1926</c:v>
                </c:pt>
                <c:pt idx="4">
                  <c:v>1850</c:v>
                </c:pt>
                <c:pt idx="5">
                  <c:v>1817</c:v>
                </c:pt>
                <c:pt idx="6">
                  <c:v>1784</c:v>
                </c:pt>
                <c:pt idx="7">
                  <c:v>1790</c:v>
                </c:pt>
                <c:pt idx="8">
                  <c:v>1813</c:v>
                </c:pt>
                <c:pt idx="9">
                  <c:v>1793</c:v>
                </c:pt>
                <c:pt idx="10">
                  <c:v>1881</c:v>
                </c:pt>
                <c:pt idx="11">
                  <c:v>1937</c:v>
                </c:pt>
                <c:pt idx="12">
                  <c:v>1984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4F-4DF2-8D0E-F7F54F3D612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BLO 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  <c:pt idx="12">
                  <c:v>2016-2017</c:v>
                </c:pt>
              </c:strCache>
            </c:strRef>
          </c:cat>
          <c:val>
            <c:numRef>
              <c:f>Blad1!$E$2:$E$14</c:f>
              <c:numCache>
                <c:formatCode>General</c:formatCode>
                <c:ptCount val="13"/>
                <c:pt idx="0">
                  <c:v>473</c:v>
                </c:pt>
                <c:pt idx="1">
                  <c:v>490</c:v>
                </c:pt>
                <c:pt idx="2">
                  <c:v>465</c:v>
                </c:pt>
                <c:pt idx="3">
                  <c:v>458</c:v>
                </c:pt>
                <c:pt idx="4">
                  <c:v>458</c:v>
                </c:pt>
                <c:pt idx="5">
                  <c:v>486</c:v>
                </c:pt>
                <c:pt idx="6">
                  <c:v>479</c:v>
                </c:pt>
                <c:pt idx="7">
                  <c:v>483</c:v>
                </c:pt>
                <c:pt idx="8">
                  <c:v>502</c:v>
                </c:pt>
                <c:pt idx="9">
                  <c:v>502</c:v>
                </c:pt>
                <c:pt idx="10">
                  <c:v>492</c:v>
                </c:pt>
                <c:pt idx="11">
                  <c:v>426</c:v>
                </c:pt>
                <c:pt idx="12">
                  <c:v>380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4F-4DF2-8D0E-F7F54F3D612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Totaal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2004-2005</c:v>
                </c:pt>
                <c:pt idx="1">
                  <c:v>2005-2006</c:v>
                </c:pt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  <c:pt idx="12">
                  <c:v>2016-2017</c:v>
                </c:pt>
              </c:strCache>
            </c:strRef>
          </c:cat>
          <c:val>
            <c:numRef>
              <c:f>Blad1!$F$2:$F$14</c:f>
              <c:numCache>
                <c:formatCode>General</c:formatCode>
                <c:ptCount val="13"/>
                <c:pt idx="0">
                  <c:v>3573</c:v>
                </c:pt>
                <c:pt idx="1">
                  <c:v>3558</c:v>
                </c:pt>
                <c:pt idx="2">
                  <c:v>3498</c:v>
                </c:pt>
                <c:pt idx="3">
                  <c:v>3473</c:v>
                </c:pt>
                <c:pt idx="4">
                  <c:v>3423</c:v>
                </c:pt>
                <c:pt idx="5">
                  <c:v>3446</c:v>
                </c:pt>
                <c:pt idx="6">
                  <c:v>3436</c:v>
                </c:pt>
                <c:pt idx="7">
                  <c:v>3500</c:v>
                </c:pt>
                <c:pt idx="8">
                  <c:v>3558</c:v>
                </c:pt>
                <c:pt idx="9">
                  <c:v>3550</c:v>
                </c:pt>
                <c:pt idx="10">
                  <c:v>3618</c:v>
                </c:pt>
                <c:pt idx="11">
                  <c:v>3579</c:v>
                </c:pt>
                <c:pt idx="12">
                  <c:v>3535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34F-4DF2-8D0E-F7F54F3D6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991424"/>
        <c:axId val="375001264"/>
      </c:lineChart>
      <c:catAx>
        <c:axId val="3749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5001264"/>
        <c:crosses val="autoZero"/>
        <c:auto val="1"/>
        <c:lblAlgn val="ctr"/>
        <c:lblOffset val="100"/>
        <c:noMultiLvlLbl val="0"/>
      </c:catAx>
      <c:valAx>
        <c:axId val="37500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7499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19840"/>
        <c:axId val="109777280"/>
      </c:lineChart>
      <c:catAx>
        <c:axId val="109619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777280"/>
        <c:crosses val="autoZero"/>
        <c:auto val="1"/>
        <c:lblAlgn val="ctr"/>
        <c:lblOffset val="100"/>
        <c:noMultiLvlLbl val="0"/>
      </c:catAx>
      <c:valAx>
        <c:axId val="10977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619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42C8CC4-90C7-4E45-83AA-C64750C2CE64}" type="datetimeFigureOut">
              <a:rPr lang="nl-BE" smtClean="0"/>
              <a:t>5/04/2018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890DB5-D0ED-4DC7-8711-147BBE4DC073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nl-BE" sz="2000" dirty="0"/>
            </a:br>
            <a:br>
              <a:rPr lang="nl-BE" sz="2000" dirty="0"/>
            </a:br>
            <a:br>
              <a:rPr lang="nl-BE" sz="2000" dirty="0"/>
            </a:br>
            <a:br>
              <a:rPr lang="nl-BE" sz="2000" dirty="0"/>
            </a:br>
            <a:r>
              <a:rPr lang="nl-BE" sz="4000" dirty="0"/>
              <a:t>OMGEVINGSANALYSE 2015</a:t>
            </a:r>
            <a:br>
              <a:rPr lang="nl-BE" sz="3600" dirty="0"/>
            </a:br>
            <a:r>
              <a:rPr lang="nl-BE" sz="2700" dirty="0"/>
              <a:t>LOP Oudenaarde </a:t>
            </a:r>
            <a:br>
              <a:rPr lang="nl-BE" sz="2700" dirty="0"/>
            </a:br>
            <a:r>
              <a:rPr lang="nl-BE" sz="2700" dirty="0"/>
              <a:t>Basis + Secundair Onderwijs</a:t>
            </a:r>
            <a:br>
              <a:rPr lang="nl-BE" sz="3100" dirty="0"/>
            </a:br>
            <a:endParaRPr lang="nl-BE" sz="31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Deel 2</a:t>
            </a:r>
          </a:p>
          <a:p>
            <a:r>
              <a:rPr lang="nl-BE" dirty="0"/>
              <a:t>Onderwijsgegevens</a:t>
            </a:r>
          </a:p>
        </p:txBody>
      </p:sp>
    </p:spTree>
    <p:extLst>
      <p:ext uri="{BB962C8B-B14F-4D97-AF65-F5344CB8AC3E}">
        <p14:creationId xmlns:p14="http://schemas.microsoft.com/office/powerpoint/2010/main" val="136671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sz="2800" dirty="0"/>
              <a:t>Basis – </a:t>
            </a:r>
            <a:r>
              <a:rPr lang="nl-BE" sz="2800" dirty="0" err="1"/>
              <a:t>Leerlingkenmerken</a:t>
            </a:r>
            <a:r>
              <a:rPr lang="nl-BE" sz="2800" dirty="0"/>
              <a:t> – Thuistaal niet Nederlands</a:t>
            </a:r>
            <a:br>
              <a:rPr lang="nl-BE" sz="1200" dirty="0"/>
            </a:br>
            <a:endParaRPr lang="nl-BE" sz="12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971398"/>
              </p:ext>
            </p:extLst>
          </p:nvPr>
        </p:nvGraphicFramePr>
        <p:xfrm>
          <a:off x="179512" y="1700808"/>
          <a:ext cx="6339134" cy="439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Aalststraat 180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3152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GO! A. Hans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BroeBELschool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Wortegemstraat</a:t>
                      </a:r>
                      <a:r>
                        <a:rPr lang="nl-BE" sz="9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Serpentsstraat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Walburga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Smallendam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Pamelekerkplein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24182/116053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Sint-Jozef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Vlaanderenstraat 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Leupegem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Vontstraat 53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Melden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Hevelweg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24208/116021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Eine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N. De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Tièrestraat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102_A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College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Achter de Wacht 23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Nederename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Pelikaanstraat 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24232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van Torhoutstraat 190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Mater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Materplein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Welden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Kouterstraat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24257/116046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Bevere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Kortrijkstraat 3_A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Mullem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Mullemstraat 22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116038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Volkegem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Volkegemberg 58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127175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Freinetschool De 4 Tuinen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Nederenamestraat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2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Gemiddelde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709547"/>
              </p:ext>
            </p:extLst>
          </p:nvPr>
        </p:nvGraphicFramePr>
        <p:xfrm>
          <a:off x="7175296" y="3429000"/>
          <a:ext cx="149015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nl-BE" sz="800" b="0" dirty="0">
                          <a:solidFill>
                            <a:schemeClr val="tx1"/>
                          </a:solidFill>
                        </a:rPr>
                        <a:t>Vgl.</a:t>
                      </a:r>
                      <a:r>
                        <a:rPr lang="nl-BE" sz="800" b="0" baseline="0" dirty="0">
                          <a:solidFill>
                            <a:schemeClr val="tx1"/>
                          </a:solidFill>
                        </a:rPr>
                        <a:t> 2013-2104</a:t>
                      </a:r>
                      <a:endParaRPr lang="nl-BE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Ronse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Geraardsbergen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76256" y="2060848"/>
            <a:ext cx="2088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BE" sz="900" dirty="0" err="1"/>
              <a:t>Opm</a:t>
            </a:r>
            <a:r>
              <a:rPr lang="nl-BE" sz="900" dirty="0"/>
              <a:t>: cijfers per vestigingsplaats en/of per campusschool</a:t>
            </a:r>
          </a:p>
          <a:p>
            <a:pPr marL="171450" indent="-171450">
              <a:buFontTx/>
              <a:buChar char="-"/>
            </a:pPr>
            <a:r>
              <a:rPr lang="nl-BE" sz="900" dirty="0"/>
              <a:t>Bron: Gegevensbeheer </a:t>
            </a:r>
            <a:r>
              <a:rPr lang="nl-BE" sz="900" dirty="0" err="1"/>
              <a:t>AgODi</a:t>
            </a:r>
            <a:endParaRPr lang="nl-BE" sz="900" dirty="0"/>
          </a:p>
        </p:txBody>
      </p:sp>
      <p:sp>
        <p:nvSpPr>
          <p:cNvPr id="5" name="Tekstvak 4"/>
          <p:cNvSpPr txBox="1"/>
          <p:nvPr/>
        </p:nvSpPr>
        <p:spPr>
          <a:xfrm>
            <a:off x="7020272" y="5661248"/>
            <a:ext cx="1728999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050" dirty="0"/>
              <a:t>Trend = licht stijgend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050" dirty="0"/>
              <a:t>Toename in een aantal scholen in centrum en noorden</a:t>
            </a:r>
          </a:p>
        </p:txBody>
      </p:sp>
    </p:spTree>
    <p:extLst>
      <p:ext uri="{BB962C8B-B14F-4D97-AF65-F5344CB8AC3E}">
        <p14:creationId xmlns:p14="http://schemas.microsoft.com/office/powerpoint/2010/main" val="357791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Besluit Basis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nl-BE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/>
              <a:t>Leerlingenaantallen basisonderwijs sinds 2007 vrij stabiel (stijging GKO, daling GLO)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/>
              <a:t>Stijging van de uitstroom naar (diverse) buurgemeenten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/>
              <a:t>GOK: % kenmerken algemeen vrij stabiel en laag ten opzichte van referentiegemeenten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nl-BE" sz="3400" dirty="0"/>
              <a:t>GOK: verschuivingen in sommige scholen. Gemiddeld daalt lage opleiding en schooltoelage, en stijgt TNN.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94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62641"/>
              </p:ext>
            </p:extLst>
          </p:nvPr>
        </p:nvGraphicFramePr>
        <p:xfrm>
          <a:off x="1115616" y="1988840"/>
          <a:ext cx="6984776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351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>
                          <a:solidFill>
                            <a:schemeClr val="tx1"/>
                          </a:solidFill>
                        </a:rPr>
                        <a:t>Basis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</a:rPr>
                        <a:t>Leerlingenaantallen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</a:rPr>
                        <a:t>Leerlingenstromen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</a:rPr>
                        <a:t>Leerlingenkenmerken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13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>
                          <a:solidFill>
                            <a:srgbClr val="FF0000"/>
                          </a:solidFill>
                        </a:rPr>
                        <a:t>Secundair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dirty="0"/>
                        <a:t>Schoolloopbanen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Zittenblijven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Schoolse vertraging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/>
                        <a:t>Buitengewoon onderwijs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Basis &gt; Secundair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Spijbelen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Uitsluitingen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School- en richtingveranderingen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Deeltijds beroepsonderwijs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/>
                        <a:t>Kwalificaties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90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400" dirty="0"/>
              <a:t>Gewoon Secundair - Leerlingenaantallen per hoofdstructuur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39191"/>
              </p:ext>
            </p:extLst>
          </p:nvPr>
        </p:nvGraphicFramePr>
        <p:xfrm>
          <a:off x="323536" y="1556793"/>
          <a:ext cx="8496930" cy="3744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049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534908">
                <a:tc rowSpan="2" gridSpan="2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2004-2005</a:t>
                      </a:r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2005-2006</a:t>
                      </a:r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2006-2007</a:t>
                      </a:r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2007-2008</a:t>
                      </a:r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2008-2009</a:t>
                      </a:r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05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64">
                <a:tc gridSpan="2"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64">
                <a:tc rowSpan="7"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 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Totaal L1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2BVL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Totaal</a:t>
                      </a:r>
                      <a:r>
                        <a:rPr lang="nl-BE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L2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66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G2 +</a:t>
                      </a:r>
                      <a:r>
                        <a:rPr lang="nl-BE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G3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ASO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BSO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664">
                <a:tc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TSO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217">
                <a:tc v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6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6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l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66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Alg. 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23528" y="6340678"/>
            <a:ext cx="20970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/>
              <a:t>Bron: Gegevensbeheer </a:t>
            </a:r>
            <a:r>
              <a:rPr lang="nl-BE" sz="1100" dirty="0" err="1"/>
              <a:t>AgODi</a:t>
            </a:r>
            <a:endParaRPr lang="nl-BE" sz="1100" dirty="0"/>
          </a:p>
        </p:txBody>
      </p:sp>
      <p:sp>
        <p:nvSpPr>
          <p:cNvPr id="3" name="Tekstvak 2"/>
          <p:cNvSpPr txBox="1"/>
          <p:nvPr/>
        </p:nvSpPr>
        <p:spPr>
          <a:xfrm>
            <a:off x="323528" y="5522748"/>
            <a:ext cx="849694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dirty="0"/>
              <a:t>Daling in het gehele voltijds gewoon SO (</a:t>
            </a:r>
            <a:r>
              <a:rPr lang="nl-BE" sz="1200" dirty="0" err="1"/>
              <a:t>cfr</a:t>
            </a:r>
            <a:r>
              <a:rPr lang="nl-BE" sz="1200" dirty="0"/>
              <a:t>. evolutie bevolking), behalve voor 1B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dirty="0"/>
              <a:t>Verdeling ASO-TSO-BSO blijft constant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dirty="0"/>
              <a:t>Sterke stijging DBSO en </a:t>
            </a:r>
            <a:r>
              <a:rPr lang="nl-BE" sz="1200" dirty="0" err="1"/>
              <a:t>BuSO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2296453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sz="3200" dirty="0"/>
              <a:t>Buitengewoon Secundair – Leerlingenaantallen </a:t>
            </a:r>
            <a:br>
              <a:rPr lang="nl-BE" sz="3200" dirty="0"/>
            </a:br>
            <a:r>
              <a:rPr lang="nl-BE" sz="3200" dirty="0"/>
              <a:t>per type en opleidingsvorm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08525"/>
              </p:ext>
            </p:extLst>
          </p:nvPr>
        </p:nvGraphicFramePr>
        <p:xfrm>
          <a:off x="971600" y="1916833"/>
          <a:ext cx="7128792" cy="31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83963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2004-2005</a:t>
                      </a:r>
                      <a:endParaRPr lang="nl-B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2005-2006</a:t>
                      </a:r>
                      <a:endParaRPr lang="nl-B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2006-2007</a:t>
                      </a:r>
                      <a:endParaRPr lang="nl-B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2007-2008</a:t>
                      </a:r>
                      <a:endParaRPr lang="nl-B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2008-2009</a:t>
                      </a:r>
                      <a:endParaRPr lang="nl-B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2009-2010</a:t>
                      </a:r>
                      <a:endParaRPr lang="nl-B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4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46">
                <a:tc vMerge="1"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4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46">
                <a:tc vMerge="1"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746">
                <a:tc vMerge="1"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12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7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971599" y="5373216"/>
            <a:ext cx="287931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Stijging in type 2 en type 7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71599" y="6211669"/>
            <a:ext cx="2256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Bron: Gegevensbeheer </a:t>
            </a:r>
            <a:r>
              <a:rPr lang="nl-BE" sz="1200" dirty="0" err="1"/>
              <a:t>AgODi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48093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Gewoon Secundair - Leerlingenstromen tussen gemeenten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1600" b="1" dirty="0"/>
          </a:p>
          <a:p>
            <a:pPr marL="0" indent="0">
              <a:buNone/>
            </a:pPr>
            <a:endParaRPr lang="nl-BE" sz="1600" b="1" dirty="0"/>
          </a:p>
          <a:p>
            <a:endParaRPr lang="nl-BE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4294967295"/>
          </p:nvPr>
        </p:nvSpPr>
        <p:spPr>
          <a:xfrm>
            <a:off x="539552" y="1556792"/>
            <a:ext cx="7200900" cy="639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600" b="1" dirty="0"/>
              <a:t>Woonplaats van leerlingen schoolgaand in Oudenaarde, in %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933013"/>
              </p:ext>
            </p:extLst>
          </p:nvPr>
        </p:nvGraphicFramePr>
        <p:xfrm>
          <a:off x="611560" y="2132856"/>
          <a:ext cx="7530421" cy="345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1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2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07203"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Woonplaats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2004-2005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2005-2006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2006-2007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2007-2008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2008-2009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Oudenaarde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Ronse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Maarkedal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Zingem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Gavere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Wortegem-Petegem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Zwalm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Kruishoutem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Kluisbergen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Brakel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Horebeke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Anzegem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47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Nazareth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598872" y="5733256"/>
            <a:ext cx="76531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dirty="0"/>
              <a:t>Sterke centrumfunctie van het SO Oudenaarde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dirty="0"/>
              <a:t>Toename instroom uit Ronse sinds 2009-2010, lichte afname vanuit meeste andere gemeenten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98872" y="6336954"/>
            <a:ext cx="19832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Gegevensbeheer </a:t>
            </a:r>
            <a:r>
              <a:rPr lang="nl-BE" sz="1000" dirty="0" err="1"/>
              <a:t>AgODi</a:t>
            </a: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124086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Gewoon Secundair - Leerlingenstromen tussen gemeenten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BE" sz="1800" b="1" dirty="0"/>
              <a:t>Schoolplaats van leerlingen wonend in Oudenaarde, in %</a:t>
            </a:r>
          </a:p>
          <a:p>
            <a:pPr marL="0" indent="0">
              <a:buNone/>
            </a:pPr>
            <a:endParaRPr lang="nl-BE" sz="1800" b="1" dirty="0"/>
          </a:p>
          <a:p>
            <a:pPr marL="0" indent="0">
              <a:buNone/>
            </a:pPr>
            <a:endParaRPr lang="nl-BE" sz="1800" b="1" dirty="0"/>
          </a:p>
          <a:p>
            <a:endParaRPr lang="nl-BE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65286"/>
              </p:ext>
            </p:extLst>
          </p:nvPr>
        </p:nvGraphicFramePr>
        <p:xfrm>
          <a:off x="467544" y="2204864"/>
          <a:ext cx="7560839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73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48885"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Schoolplaats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2004-2005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2005-2006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2006-2007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2007-2008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2008-2009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2009-2010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82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Aantal </a:t>
                      </a:r>
                      <a:r>
                        <a:rPr lang="nl-BE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lln</a:t>
                      </a:r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82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Oudenaarde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82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Gent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82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Brakel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082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484470" y="5185093"/>
            <a:ext cx="79039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dirty="0"/>
              <a:t>Zeer hoog % lln. SO gaat naar school in eigen gemeente (vgl. 2014 Geraardsbergen: 71%; </a:t>
            </a:r>
            <a:r>
              <a:rPr lang="nl-BE" sz="1200" dirty="0" err="1"/>
              <a:t>Zottegem</a:t>
            </a:r>
            <a:r>
              <a:rPr lang="nl-BE" sz="1200" dirty="0"/>
              <a:t> 71%)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dirty="0"/>
              <a:t>Lichte toename van uitstroom, naar diverse gemeenten (ook </a:t>
            </a:r>
            <a:r>
              <a:rPr lang="nl-BE" sz="1200" dirty="0" err="1"/>
              <a:t>Waregem</a:t>
            </a:r>
            <a:r>
              <a:rPr lang="nl-BE" sz="1200" dirty="0"/>
              <a:t>, Kortrijk, Ronse, Deinze…)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84470" y="6189731"/>
            <a:ext cx="19832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Gegevensbeheer </a:t>
            </a:r>
            <a:r>
              <a:rPr lang="nl-BE" sz="1000" dirty="0" err="1"/>
              <a:t>AgODi</a:t>
            </a: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389877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8569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700" dirty="0"/>
              <a:t>Gewoon Secundair – Leerlingenkenmerken – Laag diploma moeder</a:t>
            </a:r>
            <a:r>
              <a:rPr lang="nl-BE" dirty="0"/>
              <a:t>	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960295"/>
              </p:ext>
            </p:extLst>
          </p:nvPr>
        </p:nvGraphicFramePr>
        <p:xfrm>
          <a:off x="1146561" y="1196752"/>
          <a:ext cx="7092209" cy="3933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40159"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2007-2008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2008-2009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1-2-3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4-5-6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Fortstraat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Bergstraat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34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Gemiddelde</a:t>
                      </a:r>
                      <a:r>
                        <a:rPr lang="nl-BE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 Oudenaarde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103682" y="5440288"/>
            <a:ext cx="437010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BSO &gt; TSO &gt; 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Gemiddelde onder dat van de referentiegebieden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79912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38040"/>
              </p:ext>
            </p:extLst>
          </p:nvPr>
        </p:nvGraphicFramePr>
        <p:xfrm>
          <a:off x="5940152" y="5373216"/>
          <a:ext cx="2348278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143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Vgl. 2014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dirty="0"/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dirty="0"/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115616" y="6299941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/>
              <a:t>Bron: </a:t>
            </a:r>
            <a:r>
              <a:rPr lang="nl-BE" sz="1100" dirty="0" err="1"/>
              <a:t>AgoDi</a:t>
            </a:r>
            <a:r>
              <a:rPr lang="nl-BE" sz="1100" dirty="0"/>
              <a:t> Gegevensbeheer</a:t>
            </a:r>
          </a:p>
        </p:txBody>
      </p:sp>
    </p:spTree>
    <p:extLst>
      <p:ext uri="{BB962C8B-B14F-4D97-AF65-F5344CB8AC3E}">
        <p14:creationId xmlns:p14="http://schemas.microsoft.com/office/powerpoint/2010/main" val="1607733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528" y="548680"/>
            <a:ext cx="8677472" cy="990600"/>
          </a:xfrm>
        </p:spPr>
        <p:txBody>
          <a:bodyPr>
            <a:normAutofit/>
          </a:bodyPr>
          <a:lstStyle/>
          <a:p>
            <a:pPr algn="ctr"/>
            <a:r>
              <a:rPr lang="nl-BE" sz="2200" dirty="0"/>
              <a:t>Gewoon Secundair – Leerlingenkenmerken – Thuistaal niet Nederlands</a:t>
            </a:r>
            <a:r>
              <a:rPr lang="nl-BE" dirty="0"/>
              <a:t>	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252830"/>
              </p:ext>
            </p:extLst>
          </p:nvPr>
        </p:nvGraphicFramePr>
        <p:xfrm>
          <a:off x="1187624" y="1628800"/>
          <a:ext cx="7092209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18172"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2007-2008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2008-2009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1-2-3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4-5-6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Fortstraat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Bergstraat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223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Gemiddelde</a:t>
                      </a:r>
                      <a:r>
                        <a:rPr lang="nl-BE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 Oudenaarde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103682" y="5440288"/>
            <a:ext cx="433241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BSO &gt; TSO &gt; 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Relatief laag % maar stijgend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79912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50549"/>
              </p:ext>
            </p:extLst>
          </p:nvPr>
        </p:nvGraphicFramePr>
        <p:xfrm>
          <a:off x="5940152" y="5373216"/>
          <a:ext cx="2348278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143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Vgl. 2014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dirty="0"/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dirty="0"/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115616" y="6299941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/>
              <a:t>Bron: </a:t>
            </a:r>
            <a:r>
              <a:rPr lang="nl-BE" sz="1100" dirty="0" err="1"/>
              <a:t>AgoDi</a:t>
            </a:r>
            <a:r>
              <a:rPr lang="nl-BE" sz="1100" dirty="0"/>
              <a:t> Gegevensbeheer</a:t>
            </a:r>
          </a:p>
        </p:txBody>
      </p:sp>
    </p:spTree>
    <p:extLst>
      <p:ext uri="{BB962C8B-B14F-4D97-AF65-F5344CB8AC3E}">
        <p14:creationId xmlns:p14="http://schemas.microsoft.com/office/powerpoint/2010/main" val="381756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8569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700" dirty="0"/>
              <a:t>Gewoon Secundair – Leerlingenkenmerken – Schooltoelage</a:t>
            </a:r>
            <a:r>
              <a:rPr lang="nl-BE" dirty="0"/>
              <a:t>	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000630"/>
              </p:ext>
            </p:extLst>
          </p:nvPr>
        </p:nvGraphicFramePr>
        <p:xfrm>
          <a:off x="1115616" y="1412776"/>
          <a:ext cx="7092209" cy="36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44536"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2007-2008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2008-2009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1-2-3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4-5-6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Fortstraat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Bergstraat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Gemiddelde</a:t>
                      </a:r>
                      <a:r>
                        <a:rPr lang="nl-BE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 Oudenaarde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103682" y="5440288"/>
            <a:ext cx="418839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BSO &gt; TSO &gt; 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Veel schommelingen, licht dalend %: dossier indienen!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79912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40370"/>
              </p:ext>
            </p:extLst>
          </p:nvPr>
        </p:nvGraphicFramePr>
        <p:xfrm>
          <a:off x="5940152" y="5373216"/>
          <a:ext cx="2348278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143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Vgl. 2014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dirty="0"/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43">
                <a:tc>
                  <a:txBody>
                    <a:bodyPr/>
                    <a:lstStyle/>
                    <a:p>
                      <a:r>
                        <a:rPr lang="nl-BE" sz="1050" dirty="0"/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5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115616" y="6299941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/>
              <a:t>Bron: </a:t>
            </a:r>
            <a:r>
              <a:rPr lang="nl-BE" sz="1100" dirty="0" err="1"/>
              <a:t>AgoDi</a:t>
            </a:r>
            <a:r>
              <a:rPr lang="nl-BE" sz="1100" dirty="0"/>
              <a:t> Gegevensbeheer</a:t>
            </a:r>
          </a:p>
        </p:txBody>
      </p:sp>
    </p:spTree>
    <p:extLst>
      <p:ext uri="{BB962C8B-B14F-4D97-AF65-F5344CB8AC3E}">
        <p14:creationId xmlns:p14="http://schemas.microsoft.com/office/powerpoint/2010/main" val="381756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Opmerkingen vooraf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Gegevens op het </a:t>
            </a:r>
            <a:r>
              <a:rPr lang="nl-BE" dirty="0">
                <a:solidFill>
                  <a:srgbClr val="0070C0"/>
                </a:solidFill>
              </a:rPr>
              <a:t>algemene</a:t>
            </a:r>
            <a:r>
              <a:rPr lang="nl-BE" dirty="0"/>
              <a:t> niveau van de gemeente</a:t>
            </a:r>
          </a:p>
          <a:p>
            <a:pPr lvl="1"/>
            <a:r>
              <a:rPr lang="nl-BE" dirty="0"/>
              <a:t>Niet zozeer per onderwijsnet of per school </a:t>
            </a:r>
          </a:p>
          <a:p>
            <a:pPr lvl="3"/>
            <a:r>
              <a:rPr lang="nl-BE" dirty="0"/>
              <a:t>individuele data: zie Mijn Onderwijs</a:t>
            </a:r>
          </a:p>
          <a:p>
            <a:pPr lvl="1"/>
            <a:r>
              <a:rPr lang="nl-BE" dirty="0"/>
              <a:t>Basis en secundair</a:t>
            </a:r>
          </a:p>
          <a:p>
            <a:pPr lvl="1"/>
            <a:endParaRPr lang="nl-BE" dirty="0"/>
          </a:p>
          <a:p>
            <a:r>
              <a:rPr lang="nl-BE" dirty="0"/>
              <a:t>Klemtoon op </a:t>
            </a:r>
            <a:r>
              <a:rPr lang="nl-BE" dirty="0">
                <a:solidFill>
                  <a:srgbClr val="0070C0"/>
                </a:solidFill>
              </a:rPr>
              <a:t>percentages</a:t>
            </a:r>
            <a:r>
              <a:rPr lang="nl-BE" dirty="0"/>
              <a:t>, niet aantallen</a:t>
            </a:r>
          </a:p>
          <a:p>
            <a:pPr lvl="1"/>
            <a:r>
              <a:rPr lang="nl-BE" dirty="0"/>
              <a:t>Algemene data</a:t>
            </a:r>
          </a:p>
          <a:p>
            <a:pPr lvl="3"/>
            <a:r>
              <a:rPr lang="nl-BE" dirty="0"/>
              <a:t>individuele data: zie Mijn Onderwijs</a:t>
            </a:r>
          </a:p>
          <a:p>
            <a:pPr lvl="1"/>
            <a:r>
              <a:rPr lang="nl-BE" dirty="0"/>
              <a:t>Mogelijkheid van vergelijking</a:t>
            </a:r>
          </a:p>
          <a:p>
            <a:pPr lvl="1"/>
            <a:endParaRPr lang="nl-BE" dirty="0"/>
          </a:p>
          <a:p>
            <a:r>
              <a:rPr lang="nl-BE" dirty="0"/>
              <a:t>Schoolloopbanen</a:t>
            </a:r>
            <a:r>
              <a:rPr lang="nl-BE" sz="2000" dirty="0"/>
              <a:t>: </a:t>
            </a:r>
          </a:p>
          <a:p>
            <a:pPr lvl="1"/>
            <a:r>
              <a:rPr lang="nl-BE" dirty="0"/>
              <a:t>onderscheid </a:t>
            </a:r>
            <a:r>
              <a:rPr lang="nl-BE" dirty="0" err="1"/>
              <a:t>schoolplaats</a:t>
            </a:r>
            <a:r>
              <a:rPr lang="nl-BE" dirty="0"/>
              <a:t>/woonplaats</a:t>
            </a:r>
          </a:p>
          <a:p>
            <a:pPr lvl="1"/>
            <a:r>
              <a:rPr lang="nl-BE" dirty="0"/>
              <a:t>beschikbaarheid van gegevens</a:t>
            </a:r>
          </a:p>
          <a:p>
            <a:pPr lvl="1"/>
            <a:endParaRPr lang="nl-BE" sz="2400" dirty="0"/>
          </a:p>
          <a:p>
            <a:pPr lvl="1"/>
            <a:endParaRPr lang="nl-BE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1845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85698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nl-BE" sz="2700" dirty="0"/>
              <a:t>Gewoon Secundair – Leerlingenkenmerken – Indicatorleerlingen</a:t>
            </a:r>
            <a:r>
              <a:rPr lang="nl-BE" dirty="0"/>
              <a:t>	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803626"/>
              </p:ext>
            </p:extLst>
          </p:nvPr>
        </p:nvGraphicFramePr>
        <p:xfrm>
          <a:off x="1146561" y="1196753"/>
          <a:ext cx="7092209" cy="36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44536"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2007-2008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2008-2009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2009-2010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2010-2011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2011-2012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2012-2013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2013-2014</a:t>
                      </a:r>
                    </a:p>
                  </a:txBody>
                  <a:tcPr marL="9525" marR="9525" marT="9525" marB="0"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1-2-3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Bernardusscholen 4-5-6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Fortstraat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Bergstraat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GO! KA totaal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ASO-TSO-BSO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78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Gemiddelde</a:t>
                      </a:r>
                      <a:r>
                        <a:rPr lang="nl-BE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 Oudenaarde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103682" y="5255622"/>
            <a:ext cx="411639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BSO &gt; TSO &gt; ASO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/>
              <a:t>Niveau blijft constant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79912" y="551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1115616" y="6299941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/>
              <a:t>Bron: </a:t>
            </a:r>
            <a:r>
              <a:rPr lang="nl-BE" sz="1100" dirty="0" err="1"/>
              <a:t>AgoDi</a:t>
            </a:r>
            <a:r>
              <a:rPr lang="nl-BE" sz="1100" dirty="0"/>
              <a:t> Gegevensbeheer</a:t>
            </a:r>
          </a:p>
        </p:txBody>
      </p:sp>
    </p:spTree>
    <p:extLst>
      <p:ext uri="{BB962C8B-B14F-4D97-AF65-F5344CB8AC3E}">
        <p14:creationId xmlns:p14="http://schemas.microsoft.com/office/powerpoint/2010/main" val="406906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Besluit Secundair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r>
              <a:rPr lang="nl-BE" sz="2000" dirty="0"/>
              <a:t>Daling leerlingenaantallen gewoon voltijds SO</a:t>
            </a:r>
          </a:p>
          <a:p>
            <a:endParaRPr lang="nl-BE" sz="2000" dirty="0"/>
          </a:p>
          <a:p>
            <a:r>
              <a:rPr lang="nl-BE" sz="2000" dirty="0"/>
              <a:t>Stijging relatief aandeel 1B, </a:t>
            </a:r>
            <a:r>
              <a:rPr lang="nl-BE" sz="2000" dirty="0" err="1"/>
              <a:t>BuSO</a:t>
            </a:r>
            <a:r>
              <a:rPr lang="nl-BE" sz="2000" dirty="0"/>
              <a:t> (type 2) en DBSO</a:t>
            </a:r>
          </a:p>
          <a:p>
            <a:endParaRPr lang="nl-BE" sz="2000" dirty="0"/>
          </a:p>
          <a:p>
            <a:r>
              <a:rPr lang="nl-BE" sz="2000" dirty="0"/>
              <a:t>Toename instroom uit Ronse, daling vanuit meeste andere gemeenten</a:t>
            </a:r>
          </a:p>
          <a:p>
            <a:endParaRPr lang="nl-BE" sz="2000" dirty="0"/>
          </a:p>
          <a:p>
            <a:r>
              <a:rPr lang="nl-BE" sz="2000" dirty="0"/>
              <a:t>Lichte toename uitstroom naar andere gemeenten.</a:t>
            </a:r>
          </a:p>
          <a:p>
            <a:endParaRPr lang="nl-BE" sz="2000" dirty="0"/>
          </a:p>
          <a:p>
            <a:r>
              <a:rPr lang="nl-BE" sz="2000" dirty="0"/>
              <a:t>GOK: lichte daling lage opleiding en schooltoelage, en stijgt TNN.</a:t>
            </a:r>
          </a:p>
          <a:p>
            <a:endParaRPr lang="nl-BE" sz="2000" dirty="0"/>
          </a:p>
          <a:p>
            <a:endParaRPr lang="nl-BE" sz="2000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69984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54320"/>
              </p:ext>
            </p:extLst>
          </p:nvPr>
        </p:nvGraphicFramePr>
        <p:xfrm>
          <a:off x="1187624" y="1628800"/>
          <a:ext cx="6984776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351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>
                          <a:solidFill>
                            <a:schemeClr val="tx1"/>
                          </a:solidFill>
                        </a:rPr>
                        <a:t>Basis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Leerlingenaantallen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Leerlingenstromen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Leerlingenkenmerken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13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>
                          <a:solidFill>
                            <a:schemeClr val="tx1"/>
                          </a:solidFill>
                        </a:rPr>
                        <a:t>Secundair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dirty="0">
                          <a:solidFill>
                            <a:srgbClr val="FF0000"/>
                          </a:solidFill>
                        </a:rPr>
                        <a:t>Schoolloopbanen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800" dirty="0"/>
                        <a:t>Zittenblijven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800" dirty="0"/>
                        <a:t>Schoolse vertraging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800" dirty="0"/>
                        <a:t>Buitengewoon onderwijs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800" dirty="0"/>
                        <a:t>Basis &gt; Secundair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800" dirty="0"/>
                        <a:t>Spijbelen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800" dirty="0"/>
                        <a:t>Uitsluitingen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800" dirty="0"/>
                        <a:t>School- en richtingveranderingen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800"/>
                        <a:t>Voortijdig schoolverlaten (VSV)</a:t>
                      </a:r>
                      <a:endParaRPr lang="nl-B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131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2800" dirty="0"/>
              <a:t>Zittenblijven – Basis (</a:t>
            </a:r>
            <a:r>
              <a:rPr lang="nl-BE" sz="2800" dirty="0" err="1"/>
              <a:t>schoolplaats</a:t>
            </a:r>
            <a:r>
              <a:rPr lang="nl-BE" sz="2800" dirty="0"/>
              <a:t> Oudenaarde)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070167"/>
              </p:ext>
            </p:extLst>
          </p:nvPr>
        </p:nvGraphicFramePr>
        <p:xfrm>
          <a:off x="492993" y="2167348"/>
          <a:ext cx="7992891" cy="252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7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0446">
                <a:tc rowSpan="2">
                  <a:txBody>
                    <a:bodyPr/>
                    <a:lstStyle/>
                    <a:p>
                      <a:pPr algn="ctr"/>
                      <a:r>
                        <a:rPr lang="nl-BE" sz="1800" dirty="0">
                          <a:solidFill>
                            <a:schemeClr val="tx1"/>
                          </a:solidFill>
                        </a:rPr>
                        <a:t>ZB in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2013 - 2014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24">
                <a:tc vMerge="1">
                  <a:txBody>
                    <a:bodyPr/>
                    <a:lstStyle/>
                    <a:p>
                      <a:pPr algn="ctr"/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nl-NL" sz="14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nl-NL" sz="14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4,6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nl-NL" sz="14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nl-NL" sz="14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nl-NL" sz="14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0,8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nl-NL" sz="140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Totaal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/>
                        <a:t>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187624" y="4221088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sz="1600" dirty="0"/>
          </a:p>
          <a:p>
            <a:endParaRPr lang="nl-BE" sz="1600" dirty="0"/>
          </a:p>
          <a:p>
            <a:endParaRPr lang="nl-BE" sz="1600" dirty="0"/>
          </a:p>
          <a:p>
            <a:endParaRPr lang="nl-BE" sz="1600" dirty="0"/>
          </a:p>
        </p:txBody>
      </p:sp>
      <p:sp>
        <p:nvSpPr>
          <p:cNvPr id="7" name="Tekstvak 6"/>
          <p:cNvSpPr txBox="1"/>
          <p:nvPr/>
        </p:nvSpPr>
        <p:spPr>
          <a:xfrm>
            <a:off x="503548" y="6018135"/>
            <a:ext cx="1620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/>
              <a:t>Bron: Onderwijsstatistieken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74416" y="5013176"/>
            <a:ext cx="535114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Lage aantallen, dalende 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Statistisch geen significant  verschil jongens - meisjes</a:t>
            </a:r>
          </a:p>
        </p:txBody>
      </p:sp>
    </p:spTree>
    <p:extLst>
      <p:ext uri="{BB962C8B-B14F-4D97-AF65-F5344CB8AC3E}">
        <p14:creationId xmlns:p14="http://schemas.microsoft.com/office/powerpoint/2010/main" val="202050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2800" dirty="0"/>
              <a:t>Zittenblijven – Secundair (</a:t>
            </a:r>
            <a:r>
              <a:rPr lang="nl-BE" sz="2800" dirty="0" err="1"/>
              <a:t>schoolplaats</a:t>
            </a:r>
            <a:r>
              <a:rPr lang="nl-BE" sz="2800" dirty="0"/>
              <a:t> Oudenaarde)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179492"/>
              </p:ext>
            </p:extLst>
          </p:nvPr>
        </p:nvGraphicFramePr>
        <p:xfrm>
          <a:off x="539553" y="1556793"/>
          <a:ext cx="7632845" cy="480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869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ZB in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nl-BE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2009-2010</a:t>
                      </a:r>
                      <a:endParaRPr lang="nl-B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nl-BE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2010-2011</a:t>
                      </a:r>
                      <a:endParaRPr lang="nl-B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nl-BE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2011-2012</a:t>
                      </a:r>
                      <a:endParaRPr lang="nl-B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nl-BE" sz="10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2012-2013</a:t>
                      </a:r>
                      <a:endParaRPr lang="nl-B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2013-2014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471"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Oud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Vl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22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G1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-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2A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2BVL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9,7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Tot G1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23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3ASO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3BSO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10,4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3TSO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10,7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3TOT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4ASO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4BSO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5,1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4TSO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8,5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4TOT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Tot G2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223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G3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5ASO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5BSO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8,2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8,2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5TSO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16,4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12,4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12,6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10,9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12,2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5TOT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8,4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8,3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6ASO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6BSO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6TSO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6TOT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2,8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223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Tot G3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5,9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22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Tot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effectLst/>
                          <a:latin typeface="Arial"/>
                          <a:ea typeface="Calibri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3,4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529941" y="6431742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/>
              <a:t>Bron: Onderwijsstatistieken</a:t>
            </a:r>
          </a:p>
        </p:txBody>
      </p:sp>
    </p:spTree>
    <p:extLst>
      <p:ext uri="{BB962C8B-B14F-4D97-AF65-F5344CB8AC3E}">
        <p14:creationId xmlns:p14="http://schemas.microsoft.com/office/powerpoint/2010/main" val="2814639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Basis – Schoolse vertraging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627925"/>
              </p:ext>
            </p:extLst>
          </p:nvPr>
        </p:nvGraphicFramePr>
        <p:xfrm>
          <a:off x="683569" y="1556792"/>
          <a:ext cx="7416823" cy="302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1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15866">
                <a:tc>
                  <a:txBody>
                    <a:bodyPr/>
                    <a:lstStyle/>
                    <a:p>
                      <a:pPr algn="ctr"/>
                      <a:r>
                        <a:rPr lang="nl-BE" sz="1800" dirty="0">
                          <a:solidFill>
                            <a:schemeClr val="tx1"/>
                          </a:solidFill>
                        </a:rPr>
                        <a:t>SV in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2004-2005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2005-2006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2006-2007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2007-2008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2008-2009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050" dirty="0">
                          <a:solidFill>
                            <a:schemeClr val="tx1"/>
                          </a:solidFill>
                        </a:rPr>
                        <a:t>2013-2014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nl-NL" sz="105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ste</a:t>
                      </a: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nl-NL" sz="105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nl-NL" sz="105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nl-NL" sz="105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nl-NL" sz="105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nl-NL" sz="1050" b="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nl-NL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leerjaar</a:t>
                      </a:r>
                      <a:endParaRPr lang="nl-BE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Gemiddeld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487426" y="603252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, Onderwijsstatistieken</a:t>
            </a:r>
          </a:p>
          <a:p>
            <a:endParaRPr lang="nl-BE" sz="1000" dirty="0"/>
          </a:p>
        </p:txBody>
      </p:sp>
      <p:sp>
        <p:nvSpPr>
          <p:cNvPr id="5" name="Tekstvak 4"/>
          <p:cNvSpPr txBox="1"/>
          <p:nvPr/>
        </p:nvSpPr>
        <p:spPr>
          <a:xfrm>
            <a:off x="683568" y="4986691"/>
            <a:ext cx="53285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Constant %, onder het Vlaamse gemiddelde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Schommelingen (diagonaal lezen)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444208" y="49866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432538"/>
              </p:ext>
            </p:extLst>
          </p:nvPr>
        </p:nvGraphicFramePr>
        <p:xfrm>
          <a:off x="6444208" y="4962683"/>
          <a:ext cx="1895872" cy="146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99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Vgl. 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32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Secundair – Schoolse vertraging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322202"/>
              </p:ext>
            </p:extLst>
          </p:nvPr>
        </p:nvGraphicFramePr>
        <p:xfrm>
          <a:off x="395536" y="1628800"/>
          <a:ext cx="8136902" cy="244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61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1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25615">
                <a:tc>
                  <a:txBody>
                    <a:bodyPr/>
                    <a:lstStyle/>
                    <a:p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SV in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2004-2005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2005-2006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2006-2007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2007-2008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2008-2009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2013-2014</a:t>
                      </a:r>
                    </a:p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32">
                <a:tc>
                  <a:txBody>
                    <a:bodyPr/>
                    <a:lstStyle/>
                    <a:p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GSO*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19,1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22,7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532">
                <a:tc>
                  <a:txBody>
                    <a:bodyPr/>
                    <a:lstStyle/>
                    <a:p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ASO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532">
                <a:tc>
                  <a:txBody>
                    <a:bodyPr/>
                    <a:lstStyle/>
                    <a:p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TSO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26,5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30,9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532">
                <a:tc>
                  <a:txBody>
                    <a:bodyPr/>
                    <a:lstStyle/>
                    <a:p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BSO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54,7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532">
                <a:tc>
                  <a:txBody>
                    <a:bodyPr/>
                    <a:lstStyle/>
                    <a:p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TOTAAL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22,7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b="1" dirty="0">
                          <a:solidFill>
                            <a:schemeClr val="tx1"/>
                          </a:solidFill>
                        </a:rPr>
                        <a:t>25,9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23528" y="4293096"/>
            <a:ext cx="1666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/>
              <a:t>*GSO = eerste graad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95536" y="4802163"/>
            <a:ext cx="432048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SV stijgt in alle onderwijsvormen behalve ASO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GSO en BSO op Vlaams niveau, ASO en TSO ruim eronder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65795"/>
              </p:ext>
            </p:extLst>
          </p:nvPr>
        </p:nvGraphicFramePr>
        <p:xfrm>
          <a:off x="5004048" y="4728317"/>
          <a:ext cx="3888432" cy="1295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0291"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Vgl. 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GSO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ASO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BSO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TSO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Alg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91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91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395536" y="6197496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, Onderwijsstatistieken</a:t>
            </a:r>
          </a:p>
          <a:p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3148359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Secundair - Buitengewoon onderwijs</a:t>
            </a:r>
          </a:p>
        </p:txBody>
      </p:sp>
      <p:graphicFrame>
        <p:nvGraphicFramePr>
          <p:cNvPr id="6" name="Grafie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62159"/>
              </p:ext>
            </p:extLst>
          </p:nvPr>
        </p:nvGraphicFramePr>
        <p:xfrm>
          <a:off x="5148064" y="1628800"/>
          <a:ext cx="33843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539552" y="4669685"/>
            <a:ext cx="261213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Ruim onder het % van de referentiegebieden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65543" y="6119766"/>
            <a:ext cx="2015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50" dirty="0"/>
              <a:t>Bron: </a:t>
            </a:r>
            <a:r>
              <a:rPr lang="nl-BE" sz="1050" dirty="0" err="1"/>
              <a:t>AgODi</a:t>
            </a:r>
            <a:r>
              <a:rPr lang="nl-BE" sz="1050" dirty="0"/>
              <a:t> Gegevensbeheer</a:t>
            </a:r>
            <a:endParaRPr lang="nl-BE" sz="20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00351"/>
              </p:ext>
            </p:extLst>
          </p:nvPr>
        </p:nvGraphicFramePr>
        <p:xfrm>
          <a:off x="457199" y="2541700"/>
          <a:ext cx="6383660" cy="175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3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36712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2004-2005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2005-2006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2006-2007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2007-2008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2008-2009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2013-2014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68"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2,7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/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400" dirty="0"/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539552" y="1916832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% </a:t>
            </a:r>
            <a:r>
              <a:rPr lang="nl-BE" dirty="0" err="1"/>
              <a:t>BuSO</a:t>
            </a:r>
            <a:r>
              <a:rPr lang="nl-BE" dirty="0"/>
              <a:t> van leerlingen </a:t>
            </a:r>
            <a:r>
              <a:rPr lang="nl-BE" dirty="0">
                <a:solidFill>
                  <a:srgbClr val="0070C0"/>
                </a:solidFill>
              </a:rPr>
              <a:t>wonend</a:t>
            </a:r>
            <a:r>
              <a:rPr lang="nl-BE" dirty="0"/>
              <a:t> in Oudenaarde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220072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87458"/>
              </p:ext>
            </p:extLst>
          </p:nvPr>
        </p:nvGraphicFramePr>
        <p:xfrm>
          <a:off x="5220072" y="4797152"/>
          <a:ext cx="2088232" cy="181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39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dirty="0">
                          <a:solidFill>
                            <a:schemeClr val="tx1"/>
                          </a:solidFill>
                        </a:rPr>
                        <a:t>Vgl. 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93"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393"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393"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393"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63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Overgang Basis &gt; Secundair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347864" y="1259468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2010-2011 &gt; 2011-2012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560332" y="6165304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(BOAT)</a:t>
            </a:r>
          </a:p>
          <a:p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524814" y="5703639"/>
            <a:ext cx="65305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1B: grootste deel : </a:t>
            </a:r>
            <a:r>
              <a:rPr lang="nl-BE" dirty="0" err="1"/>
              <a:t>lln</a:t>
            </a:r>
            <a:r>
              <a:rPr lang="nl-BE" dirty="0"/>
              <a:t> uit BLO (69%)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In </a:t>
            </a:r>
            <a:r>
              <a:rPr lang="nl-BE" dirty="0" err="1"/>
              <a:t>BuSO</a:t>
            </a:r>
            <a:r>
              <a:rPr lang="nl-BE" dirty="0"/>
              <a:t> alleen </a:t>
            </a:r>
            <a:r>
              <a:rPr lang="nl-BE" dirty="0" err="1"/>
              <a:t>lln</a:t>
            </a:r>
            <a:r>
              <a:rPr lang="nl-BE" dirty="0"/>
              <a:t> uit BLO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95536" y="1772816"/>
            <a:ext cx="7909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/>
              <a:t>Naar welk leerjaar gaan kinderen die </a:t>
            </a:r>
            <a:r>
              <a:rPr lang="nl-BE" sz="1600" dirty="0">
                <a:solidFill>
                  <a:srgbClr val="0070C0"/>
                </a:solidFill>
              </a:rPr>
              <a:t>schoolgaan</a:t>
            </a:r>
            <a:r>
              <a:rPr lang="nl-BE" sz="1600" dirty="0"/>
              <a:t> in het </a:t>
            </a:r>
            <a:r>
              <a:rPr lang="nl-BE" sz="1600" dirty="0">
                <a:solidFill>
                  <a:srgbClr val="0070C0"/>
                </a:solidFill>
              </a:rPr>
              <a:t>basisonderwijs</a:t>
            </a:r>
            <a:r>
              <a:rPr lang="nl-BE" sz="1600" dirty="0"/>
              <a:t> Oudenaarde na het 6</a:t>
            </a:r>
            <a:r>
              <a:rPr lang="nl-BE" sz="1600" baseline="30000" dirty="0"/>
              <a:t>de</a:t>
            </a:r>
            <a:r>
              <a:rPr lang="nl-BE" sz="1600" dirty="0"/>
              <a:t> leerjaar in 2011? </a:t>
            </a:r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329125"/>
              </p:ext>
            </p:extLst>
          </p:nvPr>
        </p:nvGraphicFramePr>
        <p:xfrm>
          <a:off x="524814" y="2492896"/>
          <a:ext cx="8064900" cy="297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13"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Buso</a:t>
                      </a:r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Opl</a:t>
                      </a:r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Buso</a:t>
                      </a:r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Opl</a:t>
                      </a:r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Fase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1A </a:t>
                      </a:r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Buso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1B </a:t>
                      </a:r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Buso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 </a:t>
                      </a:r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Lj</a:t>
                      </a:r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Obs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5de leerjaar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6de leerjaar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 T1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 T2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 T3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 T4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 T8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76"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188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Secundair – Spijbelen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lvl="1"/>
            <a:endParaRPr lang="nl-BE" sz="2000" dirty="0"/>
          </a:p>
          <a:p>
            <a:endParaRPr lang="nl-BE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69932"/>
              </p:ext>
            </p:extLst>
          </p:nvPr>
        </p:nvGraphicFramePr>
        <p:xfrm>
          <a:off x="560603" y="2348880"/>
          <a:ext cx="7498613" cy="212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1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7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2354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PA</a:t>
                      </a:r>
                      <a:r>
                        <a:rPr lang="nl-BE" sz="1200" b="0" baseline="0" dirty="0">
                          <a:solidFill>
                            <a:schemeClr val="tx1"/>
                          </a:solidFill>
                        </a:rPr>
                        <a:t> in %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Aantal PA (Problematische afwezigheid)</a:t>
                      </a:r>
                    </a:p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= min. 30 halve dagen B-code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Verdeling in % per adm.</a:t>
                      </a:r>
                      <a:r>
                        <a:rPr lang="nl-BE" sz="1200" baseline="0" dirty="0">
                          <a:solidFill>
                            <a:schemeClr val="tx1"/>
                          </a:solidFill>
                        </a:rPr>
                        <a:t> groep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12">
                <a:tc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#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DBSO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BSO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1B+2BVL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BUSO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81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82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1,59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81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87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1,70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81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161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3,16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81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137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2,70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7452320" y="6230221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(SOAP)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60604" y="1700808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Leerlingen </a:t>
            </a:r>
            <a:r>
              <a:rPr lang="nl-BE" b="1" dirty="0">
                <a:solidFill>
                  <a:srgbClr val="0070C0"/>
                </a:solidFill>
              </a:rPr>
              <a:t>schoolgaand</a:t>
            </a:r>
            <a:r>
              <a:rPr lang="nl-BE" b="1" dirty="0"/>
              <a:t> te Oudenaarde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60604" y="5085184"/>
            <a:ext cx="624364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dirty="0"/>
              <a:t>Sterke toename in absolute cijfers en in aandeel DBSO</a:t>
            </a:r>
          </a:p>
        </p:txBody>
      </p:sp>
    </p:spTree>
    <p:extLst>
      <p:ext uri="{BB962C8B-B14F-4D97-AF65-F5344CB8AC3E}">
        <p14:creationId xmlns:p14="http://schemas.microsoft.com/office/powerpoint/2010/main" val="75169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89378"/>
              </p:ext>
            </p:extLst>
          </p:nvPr>
        </p:nvGraphicFramePr>
        <p:xfrm>
          <a:off x="1043608" y="1700808"/>
          <a:ext cx="6984776" cy="482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351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>
                          <a:solidFill>
                            <a:srgbClr val="FF0000"/>
                          </a:solidFill>
                        </a:rPr>
                        <a:t>Basis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</a:rPr>
                        <a:t>Leerlingenaantallen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</a:rPr>
                        <a:t>Leerlingenstromen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b="0" dirty="0">
                          <a:solidFill>
                            <a:schemeClr val="tx1"/>
                          </a:solidFill>
                        </a:rPr>
                        <a:t>Leerlingenkenmerken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13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>
                          <a:solidFill>
                            <a:schemeClr val="tx1"/>
                          </a:solidFill>
                        </a:rPr>
                        <a:t>Secundair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b="1" dirty="0"/>
                        <a:t>Schoolloopbanen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Zittenblijven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Schoolse vertraging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/>
                        <a:t>Buitengewoon onderwijs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Basis &gt; Secundair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Spijbelen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Uitsluitingen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School- en richtingveranderingen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BE" sz="1600" dirty="0"/>
                        <a:t>Deeltijds beroepsonderwijs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BE" sz="1600" dirty="0"/>
                        <a:t>Kwalificaties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09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Secundair – Uitsluitingen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lvl="1"/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marL="457200" lvl="1" indent="0">
              <a:buNone/>
            </a:pPr>
            <a:endParaRPr lang="nl-BE" sz="1800" dirty="0"/>
          </a:p>
          <a:p>
            <a:pPr lvl="1"/>
            <a:endParaRPr lang="nl-BE" sz="2000" dirty="0"/>
          </a:p>
          <a:p>
            <a:endParaRPr lang="nl-BE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  <a:p>
            <a:endParaRPr lang="nl-BE" sz="24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587754"/>
              </p:ext>
            </p:extLst>
          </p:nvPr>
        </p:nvGraphicFramePr>
        <p:xfrm>
          <a:off x="560603" y="2348880"/>
          <a:ext cx="7395773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7072">
                <a:tc gridSpan="3"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Definitieve</a:t>
                      </a:r>
                      <a:r>
                        <a:rPr lang="nl-BE" sz="1200" baseline="0" dirty="0">
                          <a:solidFill>
                            <a:schemeClr val="tx1"/>
                          </a:solidFill>
                        </a:rPr>
                        <a:t> uitsluitingen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17">
                <a:tc>
                  <a:txBody>
                    <a:bodyPr/>
                    <a:lstStyle/>
                    <a:p>
                      <a:pPr algn="l"/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#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%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69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0,1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969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0,3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969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0,4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969">
                <a:tc>
                  <a:txBody>
                    <a:bodyPr/>
                    <a:lstStyle/>
                    <a:p>
                      <a:pPr algn="l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0,1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7452320" y="6230221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(SOAP)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60604" y="1700808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Leerlingen </a:t>
            </a:r>
            <a:r>
              <a:rPr lang="nl-BE" b="1" dirty="0">
                <a:solidFill>
                  <a:srgbClr val="0070C0"/>
                </a:solidFill>
              </a:rPr>
              <a:t>schoolgaand</a:t>
            </a:r>
            <a:r>
              <a:rPr lang="nl-BE" b="1" dirty="0"/>
              <a:t> te Oudenaarde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60604" y="5085184"/>
            <a:ext cx="74986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Zeer wisselend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Vrijwel alleen maar in BSO-TSO-scholen, occasioneel in BUSO</a:t>
            </a:r>
          </a:p>
        </p:txBody>
      </p:sp>
    </p:spTree>
    <p:extLst>
      <p:ext uri="{BB962C8B-B14F-4D97-AF65-F5344CB8AC3E}">
        <p14:creationId xmlns:p14="http://schemas.microsoft.com/office/powerpoint/2010/main" val="3720903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Secundair – School- en richtingveranderingen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445578"/>
              </p:ext>
            </p:extLst>
          </p:nvPr>
        </p:nvGraphicFramePr>
        <p:xfrm>
          <a:off x="553632" y="2420888"/>
          <a:ext cx="8229599" cy="174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396">
                <a:tc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# Geen SRV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% Geen SRV</a:t>
                      </a:r>
                    </a:p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# SRV tijdens schooljaar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nl-BE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SRV tijdens schooljaar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# SRV na schooljaar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% SRV na schooljaar</a:t>
                      </a:r>
                    </a:p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26">
                <a:tc>
                  <a:txBody>
                    <a:bodyPr/>
                    <a:lstStyle/>
                    <a:p>
                      <a:r>
                        <a:rPr lang="nl-BE" sz="1200" dirty="0"/>
                        <a:t>2009-2010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4630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94,4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207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4,5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68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26">
                <a:tc>
                  <a:txBody>
                    <a:bodyPr/>
                    <a:lstStyle/>
                    <a:p>
                      <a:r>
                        <a:rPr lang="nl-BE" sz="1200" dirty="0"/>
                        <a:t>2010-2011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4727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94,7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186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3,7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80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26">
                <a:tc>
                  <a:txBody>
                    <a:bodyPr/>
                    <a:lstStyle/>
                    <a:p>
                      <a:r>
                        <a:rPr lang="nl-BE" sz="1200" dirty="0"/>
                        <a:t>2011-2012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4700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93,9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219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4,4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84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26">
                <a:tc>
                  <a:txBody>
                    <a:bodyPr/>
                    <a:lstStyle/>
                    <a:p>
                      <a:r>
                        <a:rPr lang="nl-BE" sz="1200" dirty="0"/>
                        <a:t>2012-2013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4659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94,3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218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2,3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64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61829"/>
              </p:ext>
            </p:extLst>
          </p:nvPr>
        </p:nvGraphicFramePr>
        <p:xfrm>
          <a:off x="546889" y="4604513"/>
          <a:ext cx="4241135" cy="160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684">
                <a:tc>
                  <a:txBody>
                    <a:bodyPr/>
                    <a:lstStyle/>
                    <a:p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Vgl. 2012-2013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% Geen SRV</a:t>
                      </a:r>
                    </a:p>
                    <a:p>
                      <a:endParaRPr lang="nl-BE" sz="11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nl-BE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SRV tijdens schooljaar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% SRV na schooljaar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030">
                <a:tc>
                  <a:txBody>
                    <a:bodyPr/>
                    <a:lstStyle/>
                    <a:p>
                      <a:r>
                        <a:rPr lang="nl-BE" sz="1100" dirty="0"/>
                        <a:t>Ronse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87,9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8,1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3,8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030">
                <a:tc>
                  <a:txBody>
                    <a:bodyPr/>
                    <a:lstStyle/>
                    <a:p>
                      <a:r>
                        <a:rPr lang="nl-BE" sz="1100" dirty="0"/>
                        <a:t>Oudenaarde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94,3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1,3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30">
                <a:tc>
                  <a:txBody>
                    <a:bodyPr/>
                    <a:lstStyle/>
                    <a:p>
                      <a:r>
                        <a:rPr lang="nl-BE" sz="1100" dirty="0"/>
                        <a:t>Centrumsteden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90,3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6,9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/>
                        <a:t>2,8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7248732" y="5840397"/>
            <a:ext cx="1215397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(SOAP</a:t>
            </a:r>
            <a:r>
              <a:rPr lang="nl-BE" sz="1050" dirty="0"/>
              <a:t>)</a:t>
            </a:r>
            <a:endParaRPr lang="nl-BE" dirty="0"/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1844824"/>
            <a:ext cx="451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Leerlingen </a:t>
            </a:r>
            <a:r>
              <a:rPr lang="nl-BE" b="1" dirty="0">
                <a:solidFill>
                  <a:srgbClr val="0070C0"/>
                </a:solidFill>
              </a:rPr>
              <a:t>schoolgaand</a:t>
            </a:r>
            <a:r>
              <a:rPr lang="nl-BE" b="1" dirty="0"/>
              <a:t> te Oudenaarde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5076056" y="4629308"/>
            <a:ext cx="35283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Relatief </a:t>
            </a:r>
            <a:r>
              <a:rPr lang="nl-BE" sz="1600"/>
              <a:t>weinig SRV </a:t>
            </a:r>
            <a:endParaRPr lang="nl-B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/>
              <a:t>SRV = mogelijke indicator voor ‘watervaleffect’</a:t>
            </a:r>
          </a:p>
        </p:txBody>
      </p:sp>
    </p:spTree>
    <p:extLst>
      <p:ext uri="{BB962C8B-B14F-4D97-AF65-F5344CB8AC3E}">
        <p14:creationId xmlns:p14="http://schemas.microsoft.com/office/powerpoint/2010/main" val="1622982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Kwalificaties – Vroegtijdig schoolverlaten (VSV)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662927"/>
              </p:ext>
            </p:extLst>
          </p:nvPr>
        </p:nvGraphicFramePr>
        <p:xfrm>
          <a:off x="971600" y="3284984"/>
          <a:ext cx="7056784" cy="151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4733">
                <a:tc>
                  <a:txBody>
                    <a:bodyPr/>
                    <a:lstStyle/>
                    <a:p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Oost-Vlaanderen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Vlaanderen </a:t>
                      </a:r>
                    </a:p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(incl.</a:t>
                      </a:r>
                      <a:r>
                        <a:rPr lang="nl-BE" sz="1200" b="0" baseline="0" dirty="0">
                          <a:solidFill>
                            <a:schemeClr val="tx1"/>
                          </a:solidFill>
                        </a:rPr>
                        <a:t> BHG)</a:t>
                      </a:r>
                      <a:endParaRPr lang="nl-BE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18"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rgbClr val="0070C0"/>
                          </a:solidFill>
                        </a:rPr>
                        <a:t>Schoolplaats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18">
                <a:tc>
                  <a:txBody>
                    <a:bodyPr/>
                    <a:lstStyle/>
                    <a:p>
                      <a:r>
                        <a:rPr lang="nl-BE" sz="1200" b="0" dirty="0">
                          <a:solidFill>
                            <a:srgbClr val="0070C0"/>
                          </a:solidFill>
                        </a:rPr>
                        <a:t>Woonplaats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b="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683568" y="2268161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/>
              <a:t>Onderzoek Steunpunt Studie – en Schoolloopbanen 2010 (excl. DBSO en </a:t>
            </a:r>
            <a:r>
              <a:rPr lang="nl-BE" sz="1600" dirty="0" err="1"/>
              <a:t>BuSO</a:t>
            </a:r>
            <a:r>
              <a:rPr lang="nl-BE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6435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Kwalificaties – Vroegtijdig schoolverlaten (VSV)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402383"/>
              </p:ext>
            </p:extLst>
          </p:nvPr>
        </p:nvGraphicFramePr>
        <p:xfrm>
          <a:off x="539552" y="2564904"/>
          <a:ext cx="7776862" cy="2118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3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4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450">
                <a:tc>
                  <a:txBody>
                    <a:bodyPr/>
                    <a:lstStyle/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2009-2010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2010-2011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2011-2012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2012-2013</a:t>
                      </a:r>
                    </a:p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62">
                <a:tc rowSpan="4">
                  <a:txBody>
                    <a:bodyPr/>
                    <a:lstStyle/>
                    <a:p>
                      <a:pPr algn="ctr"/>
                      <a:r>
                        <a:rPr lang="nl-BE" sz="1100" dirty="0"/>
                        <a:t>Gewoon</a:t>
                      </a:r>
                      <a:r>
                        <a:rPr lang="nl-BE" sz="1100" baseline="0" dirty="0"/>
                        <a:t> Voltijds SO</a:t>
                      </a:r>
                      <a:endParaRPr lang="nl-BE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ASO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62"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TSO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6,5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62"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BSO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62">
                <a:tc vMerge="1">
                  <a:txBody>
                    <a:bodyPr/>
                    <a:lstStyle/>
                    <a:p>
                      <a:endParaRPr lang="nl-B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Gem.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BUSO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OV3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45,5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18,2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22,2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34,2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Leren &amp; Werken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DBSO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62,8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45,2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solidFill>
                            <a:schemeClr val="tx1"/>
                          </a:solidFill>
                        </a:rPr>
                        <a:t>53,8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611560" y="2060848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VSV Oudenaarde </a:t>
            </a:r>
            <a:r>
              <a:rPr lang="nl-BE" dirty="0" err="1"/>
              <a:t>schoolplaats</a:t>
            </a:r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611560" y="6165304"/>
            <a:ext cx="2669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/>
              <a:t>Bron: Onderwijsstatistieken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11560" y="5085184"/>
            <a:ext cx="52502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BE" dirty="0"/>
              <a:t>Voor elke hoofdstructuur is het %VSV verminderd</a:t>
            </a:r>
          </a:p>
        </p:txBody>
      </p:sp>
    </p:spTree>
    <p:extLst>
      <p:ext uri="{BB962C8B-B14F-4D97-AF65-F5344CB8AC3E}">
        <p14:creationId xmlns:p14="http://schemas.microsoft.com/office/powerpoint/2010/main" val="1607391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Kwalificaties – Vroegtijdig schoolverlaten (VSV)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2000" dirty="0"/>
              <a:t>VSV Oudenaarde </a:t>
            </a:r>
            <a:r>
              <a:rPr lang="nl-BE" sz="2000" dirty="0" err="1"/>
              <a:t>schoolplaats</a:t>
            </a:r>
            <a:r>
              <a:rPr lang="nl-BE" sz="2000" dirty="0"/>
              <a:t> (2012-2013): verband met…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66613"/>
              </p:ext>
            </p:extLst>
          </p:nvPr>
        </p:nvGraphicFramePr>
        <p:xfrm>
          <a:off x="752345" y="3140968"/>
          <a:ext cx="3621316" cy="11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101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OKI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3-4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13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Oudenaarde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17,2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513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18,5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25,1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729087" y="472351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Geslacht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323427"/>
              </p:ext>
            </p:extLst>
          </p:nvPr>
        </p:nvGraphicFramePr>
        <p:xfrm>
          <a:off x="742466" y="5157192"/>
          <a:ext cx="27363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nl-BE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Oudenaarde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Vlaanderen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4910461" y="2791360"/>
            <a:ext cx="2159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Schoolse vordering</a:t>
            </a:r>
          </a:p>
          <a:p>
            <a:endParaRPr lang="nl-BE" dirty="0"/>
          </a:p>
          <a:p>
            <a:endParaRPr lang="nl-BE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05750"/>
              </p:ext>
            </p:extLst>
          </p:nvPr>
        </p:nvGraphicFramePr>
        <p:xfrm>
          <a:off x="4959853" y="3316779"/>
          <a:ext cx="3528392" cy="244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998">
                <a:tc>
                  <a:txBody>
                    <a:bodyPr/>
                    <a:lstStyle/>
                    <a:p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8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Geen SV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8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 jaar SV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8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2 jaar SV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11,8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30,1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8">
                <a:tc>
                  <a:txBody>
                    <a:bodyPr/>
                    <a:lstStyle/>
                    <a:p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&gt; 2 jaar SV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200" dirty="0">
                          <a:solidFill>
                            <a:schemeClr val="tx1"/>
                          </a:solidFill>
                        </a:rPr>
                        <a:t>48,5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752345" y="2606694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Leerlingkenmerken</a:t>
            </a:r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6156012"/>
            <a:ext cx="2355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/>
              <a:t>Bron: Onderwijsstatistieken</a:t>
            </a:r>
          </a:p>
        </p:txBody>
      </p:sp>
    </p:spTree>
    <p:extLst>
      <p:ext uri="{BB962C8B-B14F-4D97-AF65-F5344CB8AC3E}">
        <p14:creationId xmlns:p14="http://schemas.microsoft.com/office/powerpoint/2010/main" val="1321326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Besluit Schoolloopbanen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nl-BE" dirty="0"/>
          </a:p>
          <a:p>
            <a:pPr lvl="1">
              <a:lnSpc>
                <a:spcPct val="150000"/>
              </a:lnSpc>
            </a:pPr>
            <a:r>
              <a:rPr lang="nl-BE" sz="2400" dirty="0"/>
              <a:t>Op vrijwel alle indicatoren een relatief goede score (in vergelijking met referentiegebieden)</a:t>
            </a:r>
          </a:p>
          <a:p>
            <a:pPr lvl="1">
              <a:lnSpc>
                <a:spcPct val="150000"/>
              </a:lnSpc>
            </a:pPr>
            <a:r>
              <a:rPr lang="nl-BE" sz="2400" dirty="0"/>
              <a:t>In het GSO, BSO en TSO wel een toename van de schoolse vertraging</a:t>
            </a:r>
          </a:p>
          <a:p>
            <a:pPr lvl="1">
              <a:lnSpc>
                <a:spcPct val="150000"/>
              </a:lnSpc>
            </a:pPr>
            <a:r>
              <a:rPr lang="nl-BE" sz="2400" dirty="0"/>
              <a:t>Groei van het deeltijds beroepsonderwijs</a:t>
            </a: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2044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/>
              <a:t>Basis - Leerlingenaantallen per hoofdstructuur</a:t>
            </a:r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69416"/>
              </p:ext>
            </p:extLst>
          </p:nvPr>
        </p:nvGraphicFramePr>
        <p:xfrm>
          <a:off x="469904" y="1700808"/>
          <a:ext cx="4663769" cy="3482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0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GKO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BKO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 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Totaal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Evolutie %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2004-2005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393547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2005-2006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</a:t>
                      </a:r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nl-BE" sz="1100" b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22057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2006-2007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465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08784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2007-2008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1051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2008-2009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1082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95,8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2009-2010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1109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1817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2010-2011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2011-2012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1196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1790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98,0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2012-2013</a:t>
                      </a:r>
                      <a:endParaRPr lang="nl-BE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99,6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2013-2014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1225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98,0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1224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1881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492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101,3</a:t>
                      </a:r>
                      <a:endParaRPr lang="nl-B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88494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1190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1937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100,2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8755"/>
                  </a:ext>
                </a:extLst>
              </a:tr>
              <a:tr h="2487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1149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1984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98,94</a:t>
                      </a:r>
                    </a:p>
                  </a:txBody>
                  <a:tcPr marL="180000" marR="18000" marT="108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27615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469904" y="5527783"/>
            <a:ext cx="4824536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100" dirty="0">
                <a:latin typeface="Calibri" panose="020F0502020204030204" pitchFamily="34" charset="0"/>
                <a:cs typeface="Calibri" panose="020F0502020204030204" pitchFamily="34" charset="0"/>
              </a:rPr>
              <a:t>2004-2014: Stijging met 17% in GKO, daarna daling - in GLO omgekeerd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100" dirty="0">
                <a:latin typeface="Calibri" panose="020F0502020204030204" pitchFamily="34" charset="0"/>
                <a:cs typeface="Calibri" panose="020F0502020204030204" pitchFamily="34" charset="0"/>
              </a:rPr>
              <a:t>Leerlingenaantal BLO licht gestegen (vooral 2012-2014), daarna scherpe daling (M-decreet)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61053" y="6309319"/>
            <a:ext cx="19127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Gegevensbeheer</a:t>
            </a:r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1320"/>
              </p:ext>
            </p:extLst>
          </p:nvPr>
        </p:nvGraphicFramePr>
        <p:xfrm>
          <a:off x="5868144" y="5661714"/>
          <a:ext cx="2376264" cy="107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897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00" b="0" dirty="0" err="1">
                          <a:solidFill>
                            <a:schemeClr val="tx1"/>
                          </a:solidFill>
                        </a:rPr>
                        <a:t>Vgl</a:t>
                      </a:r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nl-BE" sz="1000" b="0" baseline="0" dirty="0">
                          <a:solidFill>
                            <a:schemeClr val="tx1"/>
                          </a:solidFill>
                        </a:rPr>
                        <a:t> 2014  t.o.v. 2004</a:t>
                      </a:r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97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123,7</a:t>
                      </a:r>
                    </a:p>
                  </a:txBody>
                  <a:tcPr marL="144000" marR="234000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97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107,5</a:t>
                      </a:r>
                    </a:p>
                  </a:txBody>
                  <a:tcPr marL="144000" marR="234000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97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98,9</a:t>
                      </a:r>
                    </a:p>
                  </a:txBody>
                  <a:tcPr marL="144000" marR="234000" marT="46800" marB="46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Grafiek 10">
            <a:extLst>
              <a:ext uri="{FF2B5EF4-FFF2-40B4-BE49-F238E27FC236}">
                <a16:creationId xmlns:a16="http://schemas.microsoft.com/office/drawing/2014/main" id="{BB5945EE-7D41-4767-8637-0EE90BCBE9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74414"/>
              </p:ext>
            </p:extLst>
          </p:nvPr>
        </p:nvGraphicFramePr>
        <p:xfrm>
          <a:off x="5686009" y="1500554"/>
          <a:ext cx="236982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36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/>
              <a:t>Basis - Leerlingenstromen tussen gemeenten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863136"/>
              </p:ext>
            </p:extLst>
          </p:nvPr>
        </p:nvGraphicFramePr>
        <p:xfrm>
          <a:off x="539551" y="2060848"/>
          <a:ext cx="5760641" cy="280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5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6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68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6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68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68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22885"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Woonplaats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2004-2005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2005-2006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2006-2007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2007-2008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2008-2009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Oudenaarde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Maarkedal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Wortegem-Petegem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Zwalm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Ronse</a:t>
                      </a:r>
                      <a:endParaRPr lang="nl-BE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38">
                <a:tc>
                  <a:txBody>
                    <a:bodyPr/>
                    <a:lstStyle/>
                    <a:p>
                      <a:pPr algn="l" fontAlgn="b"/>
                      <a:r>
                        <a:rPr lang="nl-BE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539551" y="1628800"/>
            <a:ext cx="6393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/>
              <a:t>Woonplaats van leerlingen gewoon basisonderwijs schoolgaand in Oudenaarde, in %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39550" y="5178916"/>
            <a:ext cx="8136906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Aandeel van de eigen bevolking blijft constant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Relatief veel leerlingen uit buurgemeenten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Afname leerlingen uit </a:t>
            </a:r>
            <a:r>
              <a:rPr lang="nl-B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Maarkedal</a:t>
            </a: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nl-B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Wortegem-Petegem</a:t>
            </a: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, toename leerlingen uit </a:t>
            </a:r>
            <a:r>
              <a:rPr lang="nl-B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Zwalm</a:t>
            </a: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 en Ronse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39550" y="6165586"/>
            <a:ext cx="19127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Gegevensbeheer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59736"/>
              </p:ext>
            </p:extLst>
          </p:nvPr>
        </p:nvGraphicFramePr>
        <p:xfrm>
          <a:off x="6741869" y="2636912"/>
          <a:ext cx="194421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51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00" b="1" dirty="0">
                          <a:solidFill>
                            <a:schemeClr val="tx1"/>
                          </a:solidFill>
                        </a:rPr>
                        <a:t>Vgl. 2014,</a:t>
                      </a:r>
                      <a:r>
                        <a:rPr lang="nl-BE" sz="1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1000" b="1" dirty="0">
                          <a:solidFill>
                            <a:schemeClr val="tx1"/>
                          </a:solidFill>
                        </a:rPr>
                        <a:t>in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Geraardsbergen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803"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3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Basis - Leerlingenstromen tussen gemeenten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1400" b="1" dirty="0"/>
              <a:t>Schoolplaats van leerlingen wonend te Oudenaarde in %</a:t>
            </a:r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53236"/>
              </p:ext>
            </p:extLst>
          </p:nvPr>
        </p:nvGraphicFramePr>
        <p:xfrm>
          <a:off x="611560" y="2276872"/>
          <a:ext cx="5508000" cy="202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8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48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48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48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8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45984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Schoolplaats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2004-2005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2005-2006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2006-2007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2007-2008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2008-2009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6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Oudenaarde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88,0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88,1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86,4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87,6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86,9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86,4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86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Zingem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3,8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4,1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4,0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4,2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4,7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4,7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867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Andere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7,8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9,6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8,4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8,9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674916" y="4895665"/>
            <a:ext cx="75608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Veel kinderen gaan in eigen gemeente naar school vergeleken met referentiegemeenten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400" dirty="0">
                <a:latin typeface="Calibri" panose="020F0502020204030204" pitchFamily="34" charset="0"/>
                <a:cs typeface="Calibri" panose="020F0502020204030204" pitchFamily="34" charset="0"/>
              </a:rPr>
              <a:t>Toch geleidelijke toename van de uitstroom naar buurgemeenten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39552" y="6165304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</a:t>
            </a:r>
            <a:r>
              <a:rPr lang="nl-BE" sz="1000" dirty="0" err="1"/>
              <a:t>AgODi</a:t>
            </a:r>
            <a:r>
              <a:rPr lang="nl-BE" sz="1000" dirty="0"/>
              <a:t> Gegevensbeheer</a:t>
            </a:r>
          </a:p>
          <a:p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6876256" y="314096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  <a:p>
            <a:endParaRPr lang="nl-BE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25100"/>
              </p:ext>
            </p:extLst>
          </p:nvPr>
        </p:nvGraphicFramePr>
        <p:xfrm>
          <a:off x="6537815" y="2343056"/>
          <a:ext cx="1895872" cy="159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956">
                <a:tc gridSpan="2">
                  <a:txBody>
                    <a:bodyPr/>
                    <a:lstStyle/>
                    <a:p>
                      <a:pPr algn="ctr"/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Vgl. 2014,</a:t>
                      </a:r>
                      <a:r>
                        <a:rPr lang="nl-BE" sz="1000" baseline="0" dirty="0">
                          <a:solidFill>
                            <a:schemeClr val="tx1"/>
                          </a:solidFill>
                        </a:rPr>
                        <a:t> i</a:t>
                      </a:r>
                      <a:r>
                        <a:rPr lang="nl-BE" sz="1000" dirty="0">
                          <a:solidFill>
                            <a:schemeClr val="tx1"/>
                          </a:solidFill>
                        </a:rPr>
                        <a:t>n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956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Geraardsbergen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56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Ronse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56"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Oudenaarde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000" b="0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0DB5-D0ED-4DC7-8711-147BBE4DC07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456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Basis - Leerlingenstromen binnen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sz="1000" dirty="0"/>
          </a:p>
          <a:p>
            <a:pPr marL="0" indent="0">
              <a:buNone/>
            </a:pPr>
            <a:endParaRPr lang="nl-BE" sz="2000" dirty="0"/>
          </a:p>
          <a:p>
            <a:pPr marL="0" indent="0" algn="ctr">
              <a:buNone/>
            </a:pPr>
            <a:r>
              <a:rPr lang="nl-BE" sz="2800" dirty="0"/>
              <a:t>= in welke mate </a:t>
            </a:r>
            <a:r>
              <a:rPr lang="nl-BE" sz="2800" dirty="0" err="1"/>
              <a:t>recruteren</a:t>
            </a:r>
            <a:r>
              <a:rPr lang="nl-BE" sz="2800" dirty="0"/>
              <a:t> de scholen uit de eigen buurt en/of deelgemeente?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dirty="0"/>
              <a:t>Zie kaartjes 2012 – 2013</a:t>
            </a:r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6012160" y="5766520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/>
              <a:t>Bron: Provincie Oost-Vlaanderen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3138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BE" sz="2800" dirty="0"/>
              <a:t>Basis – </a:t>
            </a:r>
            <a:r>
              <a:rPr lang="nl-BE" sz="2800" dirty="0" err="1"/>
              <a:t>Leerlingkenmerken</a:t>
            </a:r>
            <a:r>
              <a:rPr lang="nl-BE" sz="2800" dirty="0"/>
              <a:t> - Lage opleiding moeder</a:t>
            </a:r>
            <a:br>
              <a:rPr lang="nl-BE" sz="1200" dirty="0"/>
            </a:br>
            <a:endParaRPr lang="nl-BE" sz="12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98469"/>
              </p:ext>
            </p:extLst>
          </p:nvPr>
        </p:nvGraphicFramePr>
        <p:xfrm>
          <a:off x="179512" y="1700808"/>
          <a:ext cx="6339134" cy="439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Aalststraat 180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3152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GO! A. Hans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BroeBELschool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Wortegemstraat</a:t>
                      </a:r>
                      <a:r>
                        <a:rPr lang="nl-BE" sz="9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Serpentsstraat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Walburga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Smallendam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Pamelekerkplein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24182/116053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Sint-Jozef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Vlaanderenstraat 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Leupegem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Vontstraat 53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Melden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Hevelweg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24208/116021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Eine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N. De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Tièrestraat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102_A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College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Achter de Wacht 23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Nederename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Pelikaanstraat 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24232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van Torhoutstraat 190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Mater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Materplein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Welden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Kouterstraat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24257/116046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Bevere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Kortrijkstraat 3_A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Mullem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Mullemstraat 22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116038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Volkegem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Volkegemberg 58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127175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Freinetschool De 4 Tuinen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Nederenamestraat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2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Gemiddelde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76518"/>
              </p:ext>
            </p:extLst>
          </p:nvPr>
        </p:nvGraphicFramePr>
        <p:xfrm>
          <a:off x="7175296" y="3429000"/>
          <a:ext cx="1490151" cy="17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568">
                <a:tc gridSpan="2">
                  <a:txBody>
                    <a:bodyPr/>
                    <a:lstStyle/>
                    <a:p>
                      <a:pPr algn="ctr"/>
                      <a:r>
                        <a:rPr lang="nl-BE" sz="800" b="0" dirty="0">
                          <a:solidFill>
                            <a:schemeClr val="tx1"/>
                          </a:solidFill>
                        </a:rPr>
                        <a:t>Vgl.</a:t>
                      </a:r>
                      <a:r>
                        <a:rPr lang="nl-BE" sz="800" b="0" baseline="0" dirty="0">
                          <a:solidFill>
                            <a:schemeClr val="tx1"/>
                          </a:solidFill>
                        </a:rPr>
                        <a:t> 2013-2104</a:t>
                      </a:r>
                      <a:endParaRPr lang="nl-BE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/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/>
                        <a:t>Ronse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/>
                        <a:t>Geraardsbergen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28">
                <a:tc>
                  <a:txBody>
                    <a:bodyPr/>
                    <a:lstStyle/>
                    <a:p>
                      <a:r>
                        <a:rPr lang="nl-BE" sz="800" dirty="0"/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76256" y="2060848"/>
            <a:ext cx="2088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BE" sz="900" dirty="0" err="1"/>
              <a:t>Opm</a:t>
            </a:r>
            <a:r>
              <a:rPr lang="nl-BE" sz="900" dirty="0"/>
              <a:t>: cijfers per vestigingsplaats en/of per campusschool</a:t>
            </a:r>
          </a:p>
          <a:p>
            <a:pPr marL="171450" indent="-171450">
              <a:buFontTx/>
              <a:buChar char="-"/>
            </a:pPr>
            <a:r>
              <a:rPr lang="nl-BE" sz="900" dirty="0"/>
              <a:t>Bron: Gegevensbeheer </a:t>
            </a:r>
            <a:r>
              <a:rPr lang="nl-BE" sz="900" dirty="0" err="1"/>
              <a:t>AgODi</a:t>
            </a:r>
            <a:endParaRPr lang="nl-BE" sz="900" dirty="0"/>
          </a:p>
        </p:txBody>
      </p:sp>
      <p:sp>
        <p:nvSpPr>
          <p:cNvPr id="5" name="Tekstvak 4"/>
          <p:cNvSpPr txBox="1"/>
          <p:nvPr/>
        </p:nvSpPr>
        <p:spPr>
          <a:xfrm>
            <a:off x="7020272" y="5661248"/>
            <a:ext cx="175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/>
              <a:t>Trend = licht dalend</a:t>
            </a:r>
          </a:p>
        </p:txBody>
      </p:sp>
    </p:spTree>
    <p:extLst>
      <p:ext uri="{BB962C8B-B14F-4D97-AF65-F5344CB8AC3E}">
        <p14:creationId xmlns:p14="http://schemas.microsoft.com/office/powerpoint/2010/main" val="54721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BE" sz="2800" dirty="0"/>
              <a:t>Basis – </a:t>
            </a:r>
            <a:r>
              <a:rPr lang="nl-BE" sz="2800" dirty="0" err="1"/>
              <a:t>Leerlingkenmerken</a:t>
            </a:r>
            <a:r>
              <a:rPr lang="nl-BE" sz="2800" dirty="0"/>
              <a:t> - Schooltoelage</a:t>
            </a:r>
            <a:br>
              <a:rPr lang="nl-BE" sz="1200" dirty="0"/>
            </a:br>
            <a:endParaRPr lang="nl-BE" sz="12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105571"/>
              </p:ext>
            </p:extLst>
          </p:nvPr>
        </p:nvGraphicFramePr>
        <p:xfrm>
          <a:off x="179512" y="1700808"/>
          <a:ext cx="6339134" cy="4469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900" b="0" i="0" u="none" strike="noStrike" dirty="0"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2009-2010</a:t>
                      </a:r>
                      <a:endParaRPr lang="nl-BE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2010-2011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2011-2012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2012-2013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2013-2014</a:t>
                      </a:r>
                    </a:p>
                  </a:txBody>
                  <a:tcPr marL="9525" marR="9525" marT="9525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Aalststraat 180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3152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GO! A. Hans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BroeBELschool</a:t>
                      </a:r>
                      <a:endParaRPr lang="nl-BE" sz="9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Wortegemstraat</a:t>
                      </a:r>
                      <a:r>
                        <a:rPr lang="nl-BE" sz="9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3152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GO! A. Hans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Serpentsstraat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Walburga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Smallendam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6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24174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Pamelekerkplein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24182/116053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Sint-Jozef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Vlaanderenstraat 4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Leupegem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Vontstraat 53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24191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Melden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Hevelweg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24208/116021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Eine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N. De </a:t>
                      </a: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Tièrestraat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102_A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24216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College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Achter de Wacht 23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B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24224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Nederename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Pelikaanstraat 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24232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Ename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M. van Torhoutstraat 190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Mater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Materplein 15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24241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Welden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Kouterstraat 3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24257/116046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Bevere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Kortrijkstraat 3_A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116021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Mullem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Mullemstraat 22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116038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KBO Volkegem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Volkegemberg 58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127175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Freinetschool De 4 Tuinen</a:t>
                      </a:r>
                      <a:endParaRPr lang="nl-BE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Nederenamestraat</a:t>
                      </a:r>
                      <a:r>
                        <a:rPr lang="nl-BE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nl-BE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2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200" b="1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Gemiddelde</a:t>
                      </a:r>
                      <a:endParaRPr lang="nl-BE" sz="12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l-B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93" marR="8093" marT="809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nl-BE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52189"/>
              </p:ext>
            </p:extLst>
          </p:nvPr>
        </p:nvGraphicFramePr>
        <p:xfrm>
          <a:off x="7175296" y="3429000"/>
          <a:ext cx="149015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nl-BE" sz="800" b="0" dirty="0">
                          <a:solidFill>
                            <a:schemeClr val="tx1"/>
                          </a:solidFill>
                        </a:rPr>
                        <a:t>Vgl.</a:t>
                      </a:r>
                      <a:r>
                        <a:rPr lang="nl-BE" sz="800" b="0" baseline="0" dirty="0">
                          <a:solidFill>
                            <a:schemeClr val="tx1"/>
                          </a:solidFill>
                        </a:rPr>
                        <a:t> 2013-2104</a:t>
                      </a:r>
                      <a:endParaRPr lang="nl-BE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Oudenaarde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Ronse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Geraardsbergen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BE" sz="800" dirty="0"/>
                        <a:t>Vlaanderen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76256" y="2060848"/>
            <a:ext cx="2088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nl-BE" sz="900" dirty="0" err="1"/>
              <a:t>Opm</a:t>
            </a:r>
            <a:r>
              <a:rPr lang="nl-BE" sz="900" dirty="0"/>
              <a:t>: cijfers per vestigingsplaats en/of per campusschool</a:t>
            </a:r>
          </a:p>
          <a:p>
            <a:pPr marL="171450" indent="-171450">
              <a:buFontTx/>
              <a:buChar char="-"/>
            </a:pPr>
            <a:r>
              <a:rPr lang="nl-BE" sz="900" dirty="0"/>
              <a:t>Bron: Gegevensbeheer </a:t>
            </a:r>
            <a:r>
              <a:rPr lang="nl-BE" sz="900" dirty="0" err="1"/>
              <a:t>AgODi</a:t>
            </a:r>
            <a:endParaRPr lang="nl-BE" sz="900" dirty="0"/>
          </a:p>
        </p:txBody>
      </p:sp>
      <p:sp>
        <p:nvSpPr>
          <p:cNvPr id="5" name="Tekstvak 4"/>
          <p:cNvSpPr txBox="1"/>
          <p:nvPr/>
        </p:nvSpPr>
        <p:spPr>
          <a:xfrm>
            <a:off x="7020272" y="5661248"/>
            <a:ext cx="175375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BE" sz="1400" dirty="0"/>
              <a:t>Trend = licht dalend</a:t>
            </a:r>
          </a:p>
        </p:txBody>
      </p:sp>
    </p:spTree>
    <p:extLst>
      <p:ext uri="{BB962C8B-B14F-4D97-AF65-F5344CB8AC3E}">
        <p14:creationId xmlns:p14="http://schemas.microsoft.com/office/powerpoint/2010/main" val="3577911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14615</TotalTime>
  <Words>3819</Words>
  <Application>Microsoft Office PowerPoint</Application>
  <PresentationFormat>Diavoorstelling (4:3)</PresentationFormat>
  <Paragraphs>2671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Helderheid</vt:lpstr>
      <vt:lpstr>    OMGEVINGSANALYSE 2015 LOP Oudenaarde  Basis + Secundair Onderwijs </vt:lpstr>
      <vt:lpstr>Opmerkingen vooraf</vt:lpstr>
      <vt:lpstr>Inhoud</vt:lpstr>
      <vt:lpstr>Basis - Leerlingenaantallen per hoofdstructuur</vt:lpstr>
      <vt:lpstr>Basis - Leerlingenstromen tussen gemeenten</vt:lpstr>
      <vt:lpstr>Basis - Leerlingenstromen tussen gemeenten</vt:lpstr>
      <vt:lpstr>Basis - Leerlingenstromen binnen gemeente</vt:lpstr>
      <vt:lpstr>Basis – Leerlingkenmerken - Lage opleiding moeder </vt:lpstr>
      <vt:lpstr>Basis – Leerlingkenmerken - Schooltoelage </vt:lpstr>
      <vt:lpstr>Basis – Leerlingkenmerken – Thuistaal niet Nederlands </vt:lpstr>
      <vt:lpstr>Besluit Basis</vt:lpstr>
      <vt:lpstr>Inhoud</vt:lpstr>
      <vt:lpstr>Gewoon Secundair - Leerlingenaantallen per hoofdstructuur</vt:lpstr>
      <vt:lpstr>Buitengewoon Secundair – Leerlingenaantallen  per type en opleidingsvorm</vt:lpstr>
      <vt:lpstr>Gewoon Secundair - Leerlingenstromen tussen gemeenten</vt:lpstr>
      <vt:lpstr>Gewoon Secundair - Leerlingenstromen tussen gemeenten</vt:lpstr>
      <vt:lpstr>Gewoon Secundair – Leerlingenkenmerken – Laag diploma moeder </vt:lpstr>
      <vt:lpstr>Gewoon Secundair – Leerlingenkenmerken – Thuistaal niet Nederlands </vt:lpstr>
      <vt:lpstr>Gewoon Secundair – Leerlingenkenmerken – Schooltoelage </vt:lpstr>
      <vt:lpstr>Gewoon Secundair – Leerlingenkenmerken – Indicatorleerlingen </vt:lpstr>
      <vt:lpstr>Besluit Secundair</vt:lpstr>
      <vt:lpstr>Inhoud</vt:lpstr>
      <vt:lpstr>Zittenblijven – Basis (schoolplaats Oudenaarde)</vt:lpstr>
      <vt:lpstr>Zittenblijven – Secundair (schoolplaats Oudenaarde)</vt:lpstr>
      <vt:lpstr>Basis – Schoolse vertraging</vt:lpstr>
      <vt:lpstr>Secundair – Schoolse vertraging</vt:lpstr>
      <vt:lpstr>Secundair - Buitengewoon onderwijs</vt:lpstr>
      <vt:lpstr>Overgang Basis &gt; Secundair</vt:lpstr>
      <vt:lpstr>Secundair – Spijbelen</vt:lpstr>
      <vt:lpstr>Secundair – Uitsluitingen</vt:lpstr>
      <vt:lpstr>Secundair – School- en richtingveranderingen</vt:lpstr>
      <vt:lpstr>Kwalificaties – Vroegtijdig schoolverlaten (VSV)</vt:lpstr>
      <vt:lpstr>Kwalificaties – Vroegtijdig schoolverlaten (VSV)</vt:lpstr>
      <vt:lpstr>Kwalificaties – Vroegtijdig schoolverlaten (VSV)</vt:lpstr>
      <vt:lpstr>Besluit Schoolloopbanen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OMGEVINGSANALYSE 2014</dc:title>
  <dc:creator>Unknown</dc:creator>
  <cp:lastModifiedBy>Top, Luc</cp:lastModifiedBy>
  <cp:revision>616</cp:revision>
  <dcterms:created xsi:type="dcterms:W3CDTF">2014-12-16T08:10:28Z</dcterms:created>
  <dcterms:modified xsi:type="dcterms:W3CDTF">2018-04-05T09:55:48Z</dcterms:modified>
</cp:coreProperties>
</file>